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8"/>
  </p:notesMasterIdLst>
  <p:sldIdLst>
    <p:sldId id="256" r:id="rId2"/>
    <p:sldId id="327" r:id="rId3"/>
    <p:sldId id="347" r:id="rId4"/>
    <p:sldId id="348" r:id="rId5"/>
    <p:sldId id="345" r:id="rId6"/>
    <p:sldId id="355" r:id="rId7"/>
    <p:sldId id="356" r:id="rId8"/>
    <p:sldId id="335" r:id="rId9"/>
    <p:sldId id="349" r:id="rId10"/>
    <p:sldId id="350" r:id="rId11"/>
    <p:sldId id="351" r:id="rId12"/>
    <p:sldId id="328" r:id="rId13"/>
    <p:sldId id="329" r:id="rId14"/>
    <p:sldId id="340" r:id="rId15"/>
    <p:sldId id="341" r:id="rId16"/>
    <p:sldId id="354" r:id="rId17"/>
    <p:sldId id="330" r:id="rId18"/>
    <p:sldId id="342" r:id="rId19"/>
    <p:sldId id="343" r:id="rId20"/>
    <p:sldId id="357" r:id="rId21"/>
    <p:sldId id="358" r:id="rId22"/>
    <p:sldId id="359" r:id="rId23"/>
    <p:sldId id="363" r:id="rId24"/>
    <p:sldId id="360" r:id="rId25"/>
    <p:sldId id="361" r:id="rId26"/>
    <p:sldId id="362" r:id="rId27"/>
    <p:sldId id="364" r:id="rId28"/>
    <p:sldId id="365" r:id="rId29"/>
    <p:sldId id="366" r:id="rId30"/>
    <p:sldId id="367" r:id="rId31"/>
    <p:sldId id="368" r:id="rId32"/>
    <p:sldId id="331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5" r:id="rId49"/>
    <p:sldId id="388" r:id="rId50"/>
    <p:sldId id="386" r:id="rId51"/>
    <p:sldId id="326" r:id="rId52"/>
    <p:sldId id="332" r:id="rId53"/>
    <p:sldId id="333" r:id="rId54"/>
    <p:sldId id="334" r:id="rId55"/>
    <p:sldId id="344" r:id="rId56"/>
    <p:sldId id="311" r:id="rId5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8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6E99F-8B49-47DC-A449-4C9B291C2C65}" type="datetimeFigureOut">
              <a:rPr lang="pt-PT" smtClean="0"/>
              <a:t>16-06-2014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2F79F-97A9-4B8F-A5AD-41AE535F2DF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32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Acreditamos que num futuro</a:t>
            </a:r>
            <a:r>
              <a:rPr lang="pt-PT" baseline="0" dirty="0" smtClean="0"/>
              <a:t> próximo os manuais escolares no formato a que estamos habituados façam parte do passado…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306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O facto do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tablet</a:t>
            </a:r>
            <a:r>
              <a:rPr lang="pt-PT" baseline="0" dirty="0" smtClean="0"/>
              <a:t> ser muitas vezes utilizado para lazer, afasta o estigma criado em torno do computador pessoal e o seu uso para a educação, é sempre visto em parte como ferramenta de trabalho… AB: </a:t>
            </a:r>
            <a:r>
              <a:rPr lang="pt-PT" sz="1200" dirty="0" smtClean="0"/>
              <a:t>esta expressão tantas vezes utilizada e associada a tantos projetos, não se aplica totalmente a este projeto, mas a ideia associada é algo que quisemos manter presente para  maior</a:t>
            </a:r>
            <a:r>
              <a:rPr lang="pt-PT" sz="1200" baseline="0" dirty="0" smtClean="0"/>
              <a:t> aceitação </a:t>
            </a:r>
            <a:r>
              <a:rPr lang="pt-PT" sz="1200" baseline="0" smtClean="0"/>
              <a:t>pelos alunos.</a:t>
            </a:r>
            <a:endParaRPr lang="pt-PT" sz="120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805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Inicialmente</a:t>
            </a:r>
            <a:r>
              <a:rPr lang="pt-PT" baseline="0" dirty="0" smtClean="0"/>
              <a:t> o previsto resumia-se a testes de leitura, após algumas reuniões com o cliente (neste caso não comercial) mas parceiro, verificou-se que se podia ir mais além e introduzir outras disciplinas além do Português, de forma a dinamizar a aplicação. Assim criou-se outro tipo de teste.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429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Para melhor</a:t>
            </a:r>
            <a:r>
              <a:rPr lang="pt-PT" baseline="0" dirty="0" smtClean="0"/>
              <a:t> desempenhar-mos as tarefas propostas dividimos a turma em 3 grupos; O 1º focou-se nos requisitos da aplicação e dos Sistemas de </a:t>
            </a:r>
            <a:r>
              <a:rPr lang="pt-PT" baseline="0" dirty="0" err="1" smtClean="0"/>
              <a:t>Informação,a</a:t>
            </a:r>
            <a:r>
              <a:rPr lang="pt-PT" baseline="0" dirty="0" smtClean="0"/>
              <a:t> estrutura da base de dados, protótipos exploratórios que serviram de base, O Grupo da Aplicação realizou a aplicação de </a:t>
            </a:r>
            <a:r>
              <a:rPr lang="pt-PT" baseline="0" dirty="0" err="1" smtClean="0"/>
              <a:t>Front</a:t>
            </a:r>
            <a:r>
              <a:rPr lang="pt-PT" baseline="0" dirty="0" smtClean="0"/>
              <a:t>-Office, e o Grupo de Sistemas de informação que tratou do </a:t>
            </a:r>
            <a:r>
              <a:rPr lang="pt-PT" baseline="0" dirty="0" err="1" smtClean="0"/>
              <a:t>Back-Office</a:t>
            </a:r>
            <a:r>
              <a:rPr lang="pt-PT" baseline="0" dirty="0" smtClean="0"/>
              <a:t>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6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16-06-2014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3.jpg"/><Relationship Id="rId7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3.jpg"/><Relationship Id="rId7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33.jpg"/><Relationship Id="rId7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33.jpg"/><Relationship Id="rId7" Type="http://schemas.openxmlformats.org/officeDocument/2006/relationships/image" Target="../media/image6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33.jpg"/><Relationship Id="rId7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</a:t>
            </a:r>
            <a:r>
              <a:rPr lang="pt-PT" sz="4000" dirty="0" smtClean="0"/>
              <a:t>					3/3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objetivo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46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“Dividir para conquistar”</a:t>
            </a:r>
            <a:endParaRPr lang="pt-PT" sz="40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9681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Funcionalidades implementadas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ubtitle 2"/>
          <p:cNvSpPr txBox="1">
            <a:spLocks/>
          </p:cNvSpPr>
          <p:nvPr/>
        </p:nvSpPr>
        <p:spPr>
          <a:xfrm>
            <a:off x="7407086" y="259132"/>
            <a:ext cx="200134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endParaRPr lang="pt-PT" sz="4000" dirty="0"/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Estrutura</a:t>
            </a:r>
            <a:endParaRPr lang="pt-PT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8868" y="308091"/>
            <a:ext cx="12304701" cy="6288293"/>
            <a:chOff x="48868" y="245461"/>
            <a:chExt cx="12304701" cy="6288293"/>
          </a:xfrm>
        </p:grpSpPr>
        <p:grpSp>
          <p:nvGrpSpPr>
            <p:cNvPr id="78" name="Grupo 77"/>
            <p:cNvGrpSpPr/>
            <p:nvPr/>
          </p:nvGrpSpPr>
          <p:grpSpPr>
            <a:xfrm>
              <a:off x="48868" y="245461"/>
              <a:ext cx="12304701" cy="6288293"/>
              <a:chOff x="46317" y="269267"/>
              <a:chExt cx="12304701" cy="6288293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52" y="5190459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5753" y="526156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13" y="378128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7" name="Imagem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1010" y="4036381"/>
                <a:ext cx="1329878" cy="1146447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22" name="Grupo 21"/>
              <p:cNvGrpSpPr/>
              <p:nvPr/>
            </p:nvGrpSpPr>
            <p:grpSpPr>
              <a:xfrm>
                <a:off x="1752104" y="5685009"/>
                <a:ext cx="643585" cy="741936"/>
                <a:chOff x="5954042" y="2711937"/>
                <a:chExt cx="948386" cy="1046736"/>
              </a:xfrm>
            </p:grpSpPr>
            <p:pic>
              <p:nvPicPr>
                <p:cNvPr id="20" name="Imagem 1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042" y="2711937"/>
                  <a:ext cx="948386" cy="1046736"/>
                </a:xfrm>
                <a:prstGeom prst="rect">
                  <a:avLst/>
                </a:prstGeom>
              </p:spPr>
            </p:pic>
            <p:pic>
              <p:nvPicPr>
                <p:cNvPr id="21" name="Imagem 2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822" y="3149073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5584729" y="5815624"/>
                <a:ext cx="643585" cy="741936"/>
                <a:chOff x="5584891" y="2781928"/>
                <a:chExt cx="948385" cy="1046736"/>
              </a:xfrm>
            </p:grpSpPr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891" y="2781928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675" y="3219064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7" name="Imagem 2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8" name="Imagem 2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0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5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7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 rot="11834819">
                <a:off x="4430195" y="4973561"/>
                <a:ext cx="745210" cy="761061"/>
                <a:chOff x="1339958" y="1302364"/>
                <a:chExt cx="745210" cy="761061"/>
              </a:xfrm>
            </p:grpSpPr>
            <p:sp>
              <p:nvSpPr>
                <p:cNvPr id="43" name="Arco 42"/>
                <p:cNvSpPr/>
                <p:nvPr/>
              </p:nvSpPr>
              <p:spPr>
                <a:xfrm rot="5696525">
                  <a:off x="1445947" y="1404894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43"/>
                <p:cNvSpPr/>
                <p:nvPr/>
              </p:nvSpPr>
              <p:spPr>
                <a:xfrm rot="5686170">
                  <a:off x="1384365" y="1334026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44"/>
                <p:cNvSpPr/>
                <p:nvPr/>
              </p:nvSpPr>
              <p:spPr>
                <a:xfrm rot="5400000">
                  <a:off x="1346049" y="1324307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6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7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9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0" name="Grupo 49"/>
              <p:cNvGrpSpPr/>
              <p:nvPr/>
            </p:nvGrpSpPr>
            <p:grpSpPr>
              <a:xfrm rot="16200000">
                <a:off x="1475190" y="4801270"/>
                <a:ext cx="745210" cy="736007"/>
                <a:chOff x="1427330" y="1476583"/>
                <a:chExt cx="745210" cy="736007"/>
              </a:xfrm>
            </p:grpSpPr>
            <p:sp>
              <p:nvSpPr>
                <p:cNvPr id="51" name="Arco 50"/>
                <p:cNvSpPr/>
                <p:nvPr/>
              </p:nvSpPr>
              <p:spPr>
                <a:xfrm rot="5696525">
                  <a:off x="1533809" y="1579112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2" name="Arco 51"/>
                <p:cNvSpPr/>
                <p:nvPr/>
              </p:nvSpPr>
              <p:spPr>
                <a:xfrm rot="5686170">
                  <a:off x="1472227" y="1508245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52"/>
                <p:cNvSpPr/>
                <p:nvPr/>
              </p:nvSpPr>
              <p:spPr>
                <a:xfrm rot="5400000">
                  <a:off x="1433421" y="1473472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3" name="Forma livre 62"/>
              <p:cNvSpPr/>
              <p:nvPr/>
            </p:nvSpPr>
            <p:spPr>
              <a:xfrm>
                <a:off x="4405745" y="1080655"/>
                <a:ext cx="3462574" cy="1128155"/>
              </a:xfrm>
              <a:custGeom>
                <a:avLst/>
                <a:gdLst>
                  <a:gd name="connsiteX0" fmla="*/ 0 w 3462574"/>
                  <a:gd name="connsiteY0" fmla="*/ 1128155 h 1128155"/>
                  <a:gd name="connsiteX1" fmla="*/ 890650 w 3462574"/>
                  <a:gd name="connsiteY1" fmla="*/ 558140 h 1128155"/>
                  <a:gd name="connsiteX2" fmla="*/ 3443845 w 3462574"/>
                  <a:gd name="connsiteY2" fmla="*/ 225631 h 1128155"/>
                  <a:gd name="connsiteX3" fmla="*/ 2054432 w 3462574"/>
                  <a:gd name="connsiteY3" fmla="*/ 0 h 1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2574" h="1128155">
                    <a:moveTo>
                      <a:pt x="0" y="1128155"/>
                    </a:moveTo>
                    <a:cubicBezTo>
                      <a:pt x="158338" y="918358"/>
                      <a:pt x="316676" y="708561"/>
                      <a:pt x="890650" y="558140"/>
                    </a:cubicBezTo>
                    <a:cubicBezTo>
                      <a:pt x="1464624" y="407719"/>
                      <a:pt x="3249881" y="318654"/>
                      <a:pt x="3443845" y="225631"/>
                    </a:cubicBezTo>
                    <a:cubicBezTo>
                      <a:pt x="3637809" y="132608"/>
                      <a:pt x="2266209" y="45522"/>
                      <a:pt x="205443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5839684" y="269267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BackOffice</a:t>
                </a:r>
                <a:endParaRPr lang="pt-PT" sz="1200" dirty="0"/>
              </a:p>
            </p:txBody>
          </p:sp>
          <p:sp>
            <p:nvSpPr>
              <p:cNvPr id="65" name="CaixaDeTexto 64"/>
              <p:cNvSpPr txBox="1"/>
              <p:nvPr/>
            </p:nvSpPr>
            <p:spPr>
              <a:xfrm>
                <a:off x="46317" y="2271465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187292" y="4975852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7" name="CaixaDeTexto 66"/>
              <p:cNvSpPr txBox="1"/>
              <p:nvPr/>
            </p:nvSpPr>
            <p:spPr>
              <a:xfrm>
                <a:off x="3954284" y="6204153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8224828" y="2190196"/>
                <a:ext cx="1417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10567395" y="3470167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922" y="5438974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09" y="5350460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4731" y="979162"/>
                <a:ext cx="1742433" cy="1340089"/>
              </a:xfrm>
              <a:prstGeom prst="rect">
                <a:avLst/>
              </a:prstGeom>
            </p:spPr>
          </p:pic>
        </p:grp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400931" y="1169580"/>
            <a:ext cx="8588690" cy="5566756"/>
          </a:xfrm>
        </p:spPr>
        <p:txBody>
          <a:bodyPr>
            <a:normAutofit/>
          </a:bodyPr>
          <a:lstStyle/>
          <a:p>
            <a:r>
              <a:rPr lang="pt-PT" dirty="0" smtClean="0"/>
              <a:t>Protocolo de transporte: </a:t>
            </a:r>
          </a:p>
          <a:p>
            <a:pPr lvl="1"/>
            <a:r>
              <a:rPr lang="pt-PT" sz="1400" b="1" dirty="0"/>
              <a:t>HTTP</a:t>
            </a:r>
            <a:r>
              <a:rPr lang="pt-PT" sz="1400" dirty="0"/>
              <a:t> (Testado, comum, trabalha sobre TCP, pode-se usar SSL para encriptação</a:t>
            </a:r>
            <a:r>
              <a:rPr lang="pt-PT" sz="1400" dirty="0" smtClean="0"/>
              <a:t>).</a:t>
            </a:r>
          </a:p>
          <a:p>
            <a:pPr lvl="1"/>
            <a:endParaRPr lang="pt-PT" sz="1400" dirty="0"/>
          </a:p>
          <a:p>
            <a:r>
              <a:rPr lang="pt-PT" dirty="0" smtClean="0"/>
              <a:t>Suporte de dados: JSON</a:t>
            </a:r>
          </a:p>
          <a:p>
            <a:pPr marL="742950" lvl="2" indent="-342900"/>
            <a:r>
              <a:rPr lang="pt-PT" dirty="0"/>
              <a:t>Pensou-se nas seguintes opções:</a:t>
            </a:r>
          </a:p>
          <a:p>
            <a:pPr lvl="2"/>
            <a:r>
              <a:rPr lang="pt-PT" b="1" dirty="0" smtClean="0"/>
              <a:t>XML</a:t>
            </a:r>
            <a:r>
              <a:rPr lang="pt-PT" dirty="0" smtClean="0"/>
              <a:t> </a:t>
            </a:r>
            <a:r>
              <a:rPr lang="pt-PT" dirty="0"/>
              <a:t>(</a:t>
            </a:r>
            <a:r>
              <a:rPr lang="pt-PT" dirty="0" smtClean="0"/>
              <a:t>Pesado e de </a:t>
            </a:r>
            <a:r>
              <a:rPr lang="pt-PT" dirty="0"/>
              <a:t>difícil tratamento);</a:t>
            </a:r>
          </a:p>
          <a:p>
            <a:pPr lvl="2"/>
            <a:r>
              <a:rPr lang="pt-PT" b="1" dirty="0"/>
              <a:t>JSON</a:t>
            </a:r>
            <a:r>
              <a:rPr lang="pt-PT" dirty="0"/>
              <a:t> (</a:t>
            </a:r>
            <a:r>
              <a:rPr lang="pt-PT" dirty="0" smtClean="0"/>
              <a:t>Leve e de fácil </a:t>
            </a:r>
            <a:r>
              <a:rPr lang="pt-PT" dirty="0"/>
              <a:t>tratamento por linguagens modernas).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r>
              <a:rPr lang="pt-PT" dirty="0" smtClean="0"/>
              <a:t>: Node.JS</a:t>
            </a:r>
          </a:p>
          <a:p>
            <a:pPr lvl="1"/>
            <a:r>
              <a:rPr lang="pt-PT" sz="1400" dirty="0"/>
              <a:t>Pensou-se nas seguintes opções:</a:t>
            </a:r>
          </a:p>
          <a:p>
            <a:pPr lvl="2"/>
            <a:r>
              <a:rPr lang="pt-PT" b="1" dirty="0"/>
              <a:t>asp.NET</a:t>
            </a:r>
            <a:r>
              <a:rPr lang="pt-PT" dirty="0"/>
              <a:t> (</a:t>
            </a:r>
            <a:r>
              <a:rPr lang="pt-PT" dirty="0" smtClean="0"/>
              <a:t>Licenças </a:t>
            </a:r>
            <a:r>
              <a:rPr lang="pt-PT" dirty="0"/>
              <a:t>do Windows são pagas);</a:t>
            </a:r>
          </a:p>
          <a:p>
            <a:pPr lvl="2"/>
            <a:r>
              <a:rPr lang="pt-PT" b="1" dirty="0" err="1"/>
              <a:t>Python</a:t>
            </a:r>
            <a:r>
              <a:rPr lang="pt-PT" dirty="0"/>
              <a:t> </a:t>
            </a:r>
            <a:r>
              <a:rPr lang="pt-PT" dirty="0" smtClean="0"/>
              <a:t>(Pouco conhecimento);</a:t>
            </a:r>
            <a:endParaRPr lang="pt-PT" dirty="0"/>
          </a:p>
          <a:p>
            <a:pPr lvl="2"/>
            <a:r>
              <a:rPr lang="pt-PT" b="1" dirty="0"/>
              <a:t>Apache, </a:t>
            </a:r>
            <a:r>
              <a:rPr lang="pt-PT" b="1" dirty="0" err="1"/>
              <a:t>Nginx</a:t>
            </a:r>
            <a:r>
              <a:rPr lang="pt-PT" b="1" dirty="0"/>
              <a:t> </a:t>
            </a:r>
            <a:r>
              <a:rPr lang="pt-PT" dirty="0"/>
              <a:t>(Só servem ficheiros estáticos);</a:t>
            </a:r>
          </a:p>
          <a:p>
            <a:pPr lvl="2"/>
            <a:r>
              <a:rPr lang="pt-PT" b="1" dirty="0"/>
              <a:t>Node.JS</a:t>
            </a:r>
            <a:r>
              <a:rPr lang="pt-PT" dirty="0"/>
              <a:t> </a:t>
            </a:r>
            <a:r>
              <a:rPr lang="pt-PT" dirty="0" smtClean="0"/>
              <a:t>(Curva de aprendizagem acentuada, </a:t>
            </a:r>
            <a:r>
              <a:rPr lang="pt-PT" dirty="0"/>
              <a:t>com </a:t>
            </a:r>
            <a:r>
              <a:rPr lang="pt-PT" dirty="0" err="1"/>
              <a:t>frameworks</a:t>
            </a:r>
            <a:r>
              <a:rPr lang="pt-PT" dirty="0"/>
              <a:t>);</a:t>
            </a:r>
          </a:p>
          <a:p>
            <a:pPr lvl="2"/>
            <a:r>
              <a:rPr lang="pt-PT" b="1" dirty="0"/>
              <a:t>PHP</a:t>
            </a:r>
            <a:r>
              <a:rPr lang="pt-PT" dirty="0"/>
              <a:t> </a:t>
            </a:r>
            <a:r>
              <a:rPr lang="pt-PT" dirty="0" smtClean="0"/>
              <a:t>(Demasiado complexo);</a:t>
            </a:r>
          </a:p>
          <a:p>
            <a:pPr lvl="2"/>
            <a:endParaRPr lang="pt-PT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66" y="2037710"/>
            <a:ext cx="719291" cy="9689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26" y="3740007"/>
            <a:ext cx="1711618" cy="8558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54" y="1145830"/>
            <a:ext cx="974144" cy="97414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</a:t>
            </a:r>
            <a:r>
              <a:rPr lang="pt-PT" sz="4000" dirty="0" smtClean="0"/>
              <a:t>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12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31" y="4259611"/>
            <a:ext cx="1460799" cy="1123487"/>
          </a:xfrm>
          <a:prstGeom prst="rect">
            <a:avLst/>
          </a:prstGeom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398869" y="1523994"/>
            <a:ext cx="6145562" cy="5185478"/>
          </a:xfrm>
        </p:spPr>
        <p:txBody>
          <a:bodyPr>
            <a:normAutofit/>
          </a:bodyPr>
          <a:lstStyle/>
          <a:p>
            <a:r>
              <a:rPr lang="pt-PT" dirty="0"/>
              <a:t>Base de dados: </a:t>
            </a:r>
            <a:r>
              <a:rPr lang="pt-PT" dirty="0" err="1" smtClean="0"/>
              <a:t>MySQL</a:t>
            </a:r>
            <a:r>
              <a:rPr lang="pt-PT" dirty="0"/>
              <a:t>.</a:t>
            </a:r>
          </a:p>
          <a:p>
            <a:pPr lvl="1"/>
            <a:r>
              <a:rPr lang="pt-PT" sz="1400" dirty="0"/>
              <a:t>Pensou-se nas seguintes tecnologias de </a:t>
            </a:r>
            <a:r>
              <a:rPr lang="pt-PT" sz="1400" dirty="0" smtClean="0"/>
              <a:t>SGBD:</a:t>
            </a:r>
            <a:endParaRPr lang="pt-PT" sz="1400" dirty="0"/>
          </a:p>
          <a:p>
            <a:pPr lvl="2"/>
            <a:r>
              <a:rPr lang="pt-PT" b="1" dirty="0"/>
              <a:t>Microsoft SQL Server </a:t>
            </a:r>
            <a:r>
              <a:rPr lang="pt-PT" dirty="0"/>
              <a:t>(</a:t>
            </a:r>
            <a:r>
              <a:rPr lang="pt-PT" dirty="0" smtClean="0"/>
              <a:t>Licenças </a:t>
            </a:r>
            <a:r>
              <a:rPr lang="pt-PT" dirty="0"/>
              <a:t>do Windows outra vez);</a:t>
            </a:r>
          </a:p>
          <a:p>
            <a:pPr lvl="2"/>
            <a:r>
              <a:rPr lang="pt-PT" b="1" dirty="0" err="1"/>
              <a:t>MongoDB</a:t>
            </a:r>
            <a:r>
              <a:rPr lang="pt-PT" dirty="0"/>
              <a:t> e semelhantes (</a:t>
            </a:r>
            <a:r>
              <a:rPr lang="pt-PT" dirty="0" err="1"/>
              <a:t>NoSQL</a:t>
            </a:r>
            <a:r>
              <a:rPr lang="pt-PT" dirty="0"/>
              <a:t> → No ACID);</a:t>
            </a:r>
          </a:p>
          <a:p>
            <a:pPr lvl="2"/>
            <a:r>
              <a:rPr lang="pt-PT" b="1" dirty="0" smtClean="0"/>
              <a:t>SQL, Oracle </a:t>
            </a:r>
            <a:r>
              <a:rPr lang="pt-PT" dirty="0" smtClean="0"/>
              <a:t>(“</a:t>
            </a:r>
            <a:r>
              <a:rPr lang="pt-PT" dirty="0" err="1" smtClean="0"/>
              <a:t>Insert</a:t>
            </a:r>
            <a:r>
              <a:rPr lang="pt-PT" dirty="0" smtClean="0"/>
              <a:t> </a:t>
            </a:r>
            <a:r>
              <a:rPr lang="pt-PT" dirty="0" err="1"/>
              <a:t>coin</a:t>
            </a:r>
            <a:r>
              <a:rPr lang="pt-PT" dirty="0"/>
              <a:t> to </a:t>
            </a:r>
            <a:r>
              <a:rPr lang="pt-PT" dirty="0" smtClean="0"/>
              <a:t>continue…”);</a:t>
            </a:r>
            <a:endParaRPr lang="pt-PT" dirty="0"/>
          </a:p>
          <a:p>
            <a:pPr lvl="2"/>
            <a:r>
              <a:rPr lang="pt-PT" b="1" dirty="0" err="1"/>
              <a:t>PostgreSQL</a:t>
            </a:r>
            <a:r>
              <a:rPr lang="pt-PT" dirty="0"/>
              <a:t> (Pouco </a:t>
            </a:r>
            <a:r>
              <a:rPr lang="pt-PT" dirty="0" smtClean="0"/>
              <a:t>conhecimento);</a:t>
            </a:r>
            <a:endParaRPr lang="pt-PT" dirty="0"/>
          </a:p>
          <a:p>
            <a:pPr lvl="2"/>
            <a:r>
              <a:rPr lang="pt-PT" b="1" dirty="0" err="1"/>
              <a:t>MySQL</a:t>
            </a:r>
            <a:r>
              <a:rPr lang="pt-PT" dirty="0"/>
              <a:t> (Simples, </a:t>
            </a:r>
            <a:r>
              <a:rPr lang="pt-PT" dirty="0" smtClean="0"/>
              <a:t>conhecido e </a:t>
            </a:r>
            <a:r>
              <a:rPr lang="pt-PT" dirty="0"/>
              <a:t>boa documentação);</a:t>
            </a:r>
          </a:p>
          <a:p>
            <a:pPr lvl="1"/>
            <a:endParaRPr lang="pt-PT" dirty="0"/>
          </a:p>
          <a:p>
            <a:r>
              <a:rPr lang="pt-PT" dirty="0" smtClean="0"/>
              <a:t>Sistema Operativo do Servidor: Linux (</a:t>
            </a:r>
            <a:r>
              <a:rPr lang="pt-PT" dirty="0" err="1" smtClean="0"/>
              <a:t>Ubuntu</a:t>
            </a:r>
            <a:r>
              <a:rPr lang="pt-PT" dirty="0" smtClean="0"/>
              <a:t> Server).</a:t>
            </a:r>
          </a:p>
          <a:p>
            <a:pPr lvl="1"/>
            <a:r>
              <a:rPr lang="pt-PT" sz="1400" dirty="0" smtClean="0"/>
              <a:t>Nem se pensou em outras opções.</a:t>
            </a:r>
            <a:endParaRPr lang="pt-PT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72" y="4236651"/>
            <a:ext cx="1329878" cy="11464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97" y="1322561"/>
            <a:ext cx="1337034" cy="133703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</a:t>
            </a:r>
            <a:r>
              <a:rPr lang="pt-PT" sz="4000" dirty="0" smtClean="0"/>
              <a:t>	2/3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9659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31" y="1258784"/>
            <a:ext cx="2062911" cy="15794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541373" y="2058831"/>
            <a:ext cx="8792632" cy="3213813"/>
          </a:xfrm>
        </p:spPr>
        <p:txBody>
          <a:bodyPr>
            <a:normAutofit/>
          </a:bodyPr>
          <a:lstStyle/>
          <a:p>
            <a:r>
              <a:rPr lang="pt-PT" dirty="0" smtClean="0"/>
              <a:t>Tablet: 10’’ + Android.</a:t>
            </a:r>
            <a:endParaRPr lang="pt-PT" sz="1400" dirty="0" smtClean="0"/>
          </a:p>
          <a:p>
            <a:pPr lvl="1"/>
            <a:r>
              <a:rPr lang="pt-PT" sz="1400" dirty="0" smtClean="0"/>
              <a:t>Pensou-se noutras opções de S.O. para o </a:t>
            </a:r>
            <a:r>
              <a:rPr lang="pt-PT" sz="1400" dirty="0" smtClean="0"/>
              <a:t>Tablet:</a:t>
            </a:r>
            <a:endParaRPr lang="pt-PT" sz="1400" dirty="0" smtClean="0"/>
          </a:p>
          <a:p>
            <a:pPr lvl="2"/>
            <a:r>
              <a:rPr lang="pt-PT" b="1" dirty="0" smtClean="0"/>
              <a:t>IOS, </a:t>
            </a:r>
            <a:r>
              <a:rPr lang="pt-PT" dirty="0" smtClean="0"/>
              <a:t>Apple</a:t>
            </a:r>
            <a:r>
              <a:rPr lang="pt-PT" b="1" dirty="0" smtClean="0"/>
              <a:t> </a:t>
            </a:r>
            <a:r>
              <a:rPr lang="pt-PT" dirty="0" smtClean="0"/>
              <a:t>(Demasiado dispendioso, para as funcionalidades que possui);</a:t>
            </a:r>
            <a:endParaRPr lang="pt-PT" dirty="0"/>
          </a:p>
          <a:p>
            <a:pPr lvl="2"/>
            <a:r>
              <a:rPr lang="pt-PT" b="1" dirty="0" smtClean="0"/>
              <a:t>Windows Mobile (Microsoft) </a:t>
            </a:r>
            <a:r>
              <a:rPr lang="pt-PT" dirty="0" smtClean="0"/>
              <a:t>(Arquitetura fechada, e mais licenças);</a:t>
            </a:r>
            <a:endParaRPr lang="pt-PT" dirty="0"/>
          </a:p>
          <a:p>
            <a:pPr lvl="2"/>
            <a:r>
              <a:rPr lang="pt-PT" b="1" dirty="0" smtClean="0"/>
              <a:t>Android</a:t>
            </a:r>
            <a:r>
              <a:rPr lang="pt-PT" dirty="0" smtClean="0"/>
              <a:t>, Google (</a:t>
            </a:r>
            <a:r>
              <a:rPr lang="pt-PT" dirty="0" err="1" smtClean="0"/>
              <a:t>OpenSource</a:t>
            </a:r>
            <a:r>
              <a:rPr lang="pt-PT" dirty="0" smtClean="0"/>
              <a:t>, diversos dispositivos, acessível à maioria das pessoas);</a:t>
            </a:r>
          </a:p>
          <a:p>
            <a:pPr marL="914400" lvl="2" indent="0">
              <a:buNone/>
            </a:pPr>
            <a:endParaRPr lang="pt-PT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-1" y="269267"/>
            <a:ext cx="944478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</a:t>
            </a:r>
            <a:r>
              <a:rPr lang="pt-PT" sz="4000" dirty="0" smtClean="0"/>
              <a:t>	3/3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7876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3424" y="1211283"/>
            <a:ext cx="9170281" cy="5273737"/>
          </a:xfrm>
        </p:spPr>
        <p:txBody>
          <a:bodyPr>
            <a:normAutofit fontScale="92500" lnSpcReduction="10000"/>
          </a:bodyPr>
          <a:lstStyle/>
          <a:p>
            <a:r>
              <a:rPr lang="pt-PT" sz="2400" dirty="0"/>
              <a:t>Na informática um </a:t>
            </a:r>
            <a:r>
              <a:rPr lang="pt-PT" sz="2400" i="1" dirty="0" smtClean="0"/>
              <a:t>BackOffice</a:t>
            </a:r>
            <a:r>
              <a:rPr lang="pt-PT" sz="2400" dirty="0"/>
              <a:t> engloba o núcleo do sistema, que suporta uma ou mais atividades</a:t>
            </a:r>
            <a:r>
              <a:rPr lang="pt-PT" sz="2400" dirty="0" smtClean="0"/>
              <a:t>.</a:t>
            </a:r>
            <a:endParaRPr lang="pt-PT" sz="2400" dirty="0"/>
          </a:p>
          <a:p>
            <a:r>
              <a:rPr lang="pt-PT" sz="2400" dirty="0"/>
              <a:t>Não esta visível ao utilizador final (utilizadores da Aplicação Android). </a:t>
            </a:r>
          </a:p>
          <a:p>
            <a:r>
              <a:rPr lang="pt-PT" sz="2400" dirty="0"/>
              <a:t>Apenas apresenta algumas tarefas disponíveis, realizáveis para determinados utilizadores, e responsabiliza-se por coordenar e reencaminhar os dados inseridos dentro do restante </a:t>
            </a:r>
            <a:r>
              <a:rPr lang="pt-PT" sz="2400" dirty="0" smtClean="0"/>
              <a:t>sistema</a:t>
            </a:r>
            <a:r>
              <a:rPr lang="pt-PT" sz="2400" dirty="0" smtClean="0"/>
              <a:t>.</a:t>
            </a:r>
            <a:endParaRPr lang="pt-PT" sz="2400" dirty="0"/>
          </a:p>
          <a:p>
            <a:r>
              <a:rPr lang="pt-PT" sz="2400" dirty="0"/>
              <a:t>Para o </a:t>
            </a:r>
            <a:r>
              <a:rPr lang="pt-PT" sz="2400" dirty="0" smtClean="0"/>
              <a:t>projeto </a:t>
            </a:r>
            <a:r>
              <a:rPr lang="pt-PT" sz="2400" dirty="0"/>
              <a:t>Letrinhas mantivemos como </a:t>
            </a:r>
            <a:r>
              <a:rPr lang="pt-PT" sz="2400" dirty="0"/>
              <a:t>filosofia </a:t>
            </a:r>
            <a:r>
              <a:rPr lang="pt-PT" sz="2400" b="1" dirty="0"/>
              <a:t> </a:t>
            </a:r>
            <a:r>
              <a:rPr lang="pt-PT" sz="2400" b="1" dirty="0" err="1"/>
              <a:t>Keep</a:t>
            </a:r>
            <a:r>
              <a:rPr lang="pt-PT" sz="2400" b="1" dirty="0"/>
              <a:t> </a:t>
            </a:r>
            <a:r>
              <a:rPr lang="pt-PT" sz="2400" b="1" dirty="0" err="1"/>
              <a:t>It</a:t>
            </a:r>
            <a:r>
              <a:rPr lang="pt-PT" sz="2400" b="1" dirty="0"/>
              <a:t> </a:t>
            </a:r>
            <a:r>
              <a:rPr lang="pt-PT" sz="2400" b="1" dirty="0" err="1" smtClean="0"/>
              <a:t>Simple</a:t>
            </a:r>
            <a:r>
              <a:rPr lang="pt-PT" sz="2400" dirty="0" smtClean="0"/>
              <a:t>, mais conhecido como </a:t>
            </a:r>
            <a:r>
              <a:rPr lang="pt-PT" sz="2400" b="1" dirty="0" smtClean="0"/>
              <a:t>KISS </a:t>
            </a:r>
            <a:r>
              <a:rPr lang="pt-PT" sz="2400" dirty="0" smtClean="0"/>
              <a:t>(acrónimo em inglês de </a:t>
            </a:r>
            <a:r>
              <a:rPr lang="pt-PT" sz="2400" i="1" dirty="0" smtClean="0"/>
              <a:t>“</a:t>
            </a:r>
            <a:r>
              <a:rPr lang="pt-PT" sz="2400" i="1" dirty="0" err="1" smtClean="0"/>
              <a:t>Keep</a:t>
            </a:r>
            <a:r>
              <a:rPr lang="pt-PT" sz="2400" i="1" dirty="0" smtClean="0"/>
              <a:t> </a:t>
            </a:r>
            <a:r>
              <a:rPr lang="pt-PT" sz="2400" i="1" dirty="0" err="1"/>
              <a:t>It</a:t>
            </a:r>
            <a:r>
              <a:rPr lang="pt-PT" sz="2400" i="1" dirty="0"/>
              <a:t> </a:t>
            </a:r>
            <a:r>
              <a:rPr lang="pt-PT" sz="2400" i="1" dirty="0" err="1" smtClean="0"/>
              <a:t>Sweet</a:t>
            </a:r>
            <a:r>
              <a:rPr lang="pt-PT" sz="2400" i="1" dirty="0" smtClean="0"/>
              <a:t> &amp; </a:t>
            </a:r>
            <a:r>
              <a:rPr lang="pt-PT" sz="2400" i="1" dirty="0" err="1" smtClean="0"/>
              <a:t>Simple</a:t>
            </a:r>
            <a:r>
              <a:rPr lang="pt-PT" sz="2400" i="1" dirty="0" smtClean="0"/>
              <a:t>”</a:t>
            </a:r>
            <a:r>
              <a:rPr lang="pt-PT" sz="2400" dirty="0" smtClean="0"/>
              <a:t>), </a:t>
            </a:r>
            <a:r>
              <a:rPr lang="pt-PT" sz="2400" dirty="0"/>
              <a:t>é </a:t>
            </a:r>
            <a:r>
              <a:rPr lang="pt-PT" sz="2400" dirty="0" smtClean="0"/>
              <a:t>um principio </a:t>
            </a:r>
            <a:r>
              <a:rPr lang="pt-PT" sz="2400" dirty="0"/>
              <a:t>geral que valoriza a simplicidade do projeto e defende que toda a complexidade desnecessária seja descartada. Serve como fórmula útil em diversas áreas como o desenvolvimento de software, a animação, a engenharia no geral e no </a:t>
            </a:r>
            <a:r>
              <a:rPr lang="pt-PT" sz="2400" dirty="0" smtClean="0"/>
              <a:t>planeamento </a:t>
            </a:r>
            <a:r>
              <a:rPr lang="pt-PT" sz="2400" dirty="0"/>
              <a:t>estratégico e </a:t>
            </a:r>
            <a:r>
              <a:rPr lang="pt-PT" sz="2400" dirty="0" smtClean="0"/>
              <a:t>tático</a:t>
            </a:r>
            <a:r>
              <a:rPr lang="pt-PT" sz="2400" dirty="0"/>
              <a:t>. Também é aplicado </a:t>
            </a:r>
            <a:r>
              <a:rPr lang="pt-PT" sz="2400" dirty="0" smtClean="0"/>
              <a:t>na Literatura, na Música e nas Artes em geral.</a:t>
            </a:r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</a:t>
            </a:r>
            <a:r>
              <a:rPr lang="pt-PT" sz="4000" dirty="0" smtClean="0"/>
              <a:t>						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9392" y="1211283"/>
            <a:ext cx="9215252" cy="5168273"/>
          </a:xfrm>
        </p:spPr>
        <p:txBody>
          <a:bodyPr>
            <a:normAutofit/>
          </a:bodyPr>
          <a:lstStyle/>
          <a:p>
            <a:r>
              <a:rPr lang="pt-PT" sz="2400" dirty="0" smtClean="0"/>
              <a:t>O BackOffice do projeto Letrinhas, possibilita as seguintes funcionalidades:</a:t>
            </a:r>
          </a:p>
          <a:p>
            <a:pPr lvl="1"/>
            <a:r>
              <a:rPr lang="pt-PT" sz="2200" dirty="0" smtClean="0"/>
              <a:t>Guardar </a:t>
            </a:r>
            <a:r>
              <a:rPr lang="pt-PT" sz="2200" dirty="0"/>
              <a:t>todos os </a:t>
            </a:r>
            <a:r>
              <a:rPr lang="pt-PT" sz="2200" dirty="0" smtClean="0"/>
              <a:t>dados necessários para o bom funcionamento da aplicação (Escolas</a:t>
            </a:r>
            <a:r>
              <a:rPr lang="pt-PT" sz="2200" dirty="0"/>
              <a:t>, </a:t>
            </a:r>
            <a:r>
              <a:rPr lang="pt-PT" sz="2200" dirty="0" smtClean="0"/>
              <a:t>Professores, Turmas, Alunos</a:t>
            </a:r>
            <a:r>
              <a:rPr lang="pt-PT" sz="2200" dirty="0"/>
              <a:t>, </a:t>
            </a:r>
            <a:r>
              <a:rPr lang="pt-PT" sz="2200" dirty="0" smtClean="0"/>
              <a:t>Testes, etc.).</a:t>
            </a:r>
          </a:p>
          <a:p>
            <a:pPr lvl="1"/>
            <a:r>
              <a:rPr lang="pt-PT" sz="2200" dirty="0" smtClean="0"/>
              <a:t>Adicionar:</a:t>
            </a:r>
          </a:p>
          <a:p>
            <a:pPr lvl="2"/>
            <a:r>
              <a:rPr lang="pt-PT" sz="2000" dirty="0"/>
              <a:t>Escolas, professores, turmas, alunos e testes</a:t>
            </a:r>
            <a:r>
              <a:rPr lang="pt-PT" sz="2000" dirty="0" smtClean="0"/>
              <a:t>.</a:t>
            </a:r>
          </a:p>
          <a:p>
            <a:pPr lvl="1"/>
            <a:r>
              <a:rPr lang="pt-PT" sz="2200" dirty="0" smtClean="0"/>
              <a:t>Consultar:</a:t>
            </a:r>
          </a:p>
          <a:p>
            <a:pPr lvl="2"/>
            <a:r>
              <a:rPr lang="pt-PT" sz="2000" dirty="0" smtClean="0"/>
              <a:t>Escolas, professores, turmas, alunos e testes.</a:t>
            </a:r>
            <a:endParaRPr lang="pt-PT" sz="2000" dirty="0"/>
          </a:p>
          <a:p>
            <a:pPr lvl="1"/>
            <a:r>
              <a:rPr lang="pt-PT" sz="2200" dirty="0" smtClean="0"/>
              <a:t>Editar:</a:t>
            </a:r>
            <a:endParaRPr lang="pt-PT" sz="2200" dirty="0"/>
          </a:p>
          <a:p>
            <a:pPr lvl="2"/>
            <a:r>
              <a:rPr lang="pt-PT" sz="2000" dirty="0"/>
              <a:t>Escolas, professores, turmas, alunos e testes.</a:t>
            </a:r>
          </a:p>
          <a:p>
            <a:pPr lvl="1"/>
            <a:r>
              <a:rPr lang="pt-PT" sz="2200" dirty="0" smtClean="0"/>
              <a:t>Enviar </a:t>
            </a:r>
            <a:r>
              <a:rPr lang="pt-PT" sz="2200" dirty="0"/>
              <a:t>e Receber </a:t>
            </a:r>
            <a:r>
              <a:rPr lang="pt-PT" sz="2200" dirty="0" smtClean="0"/>
              <a:t>execuções e correções dos Testes.</a:t>
            </a:r>
          </a:p>
          <a:p>
            <a:pPr marL="0" indent="0">
              <a:buNone/>
            </a:pPr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</a:t>
            </a:r>
            <a:r>
              <a:rPr lang="pt-PT" sz="4000" dirty="0" smtClean="0"/>
              <a:t>											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Pagina inicial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8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42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Introdução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Lista de Professores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60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Lista de Turmas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39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Lista de Alunos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32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Editar dados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754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Lista de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23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Detalhes de um teste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10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teste			1/2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92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teste			2/2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78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escola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6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888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</a:t>
            </a:r>
            <a:r>
              <a:rPr lang="pt-PT" sz="4000" dirty="0" smtClean="0"/>
              <a:t>				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5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turma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73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</a:t>
            </a:r>
            <a:r>
              <a:rPr lang="pt-PT" sz="4000" dirty="0" smtClean="0"/>
              <a:t>Adicionar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3" y="1015205"/>
            <a:ext cx="8901819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119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Android - Funcionalidades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sp>
        <p:nvSpPr>
          <p:cNvPr id="12" name="Marcador de Posição de Conteúdo 2"/>
          <p:cNvSpPr>
            <a:spLocks noGrp="1"/>
          </p:cNvSpPr>
          <p:nvPr>
            <p:ph idx="1"/>
          </p:nvPr>
        </p:nvSpPr>
        <p:spPr>
          <a:xfrm>
            <a:off x="2033337" y="2057416"/>
            <a:ext cx="6749716" cy="2827415"/>
          </a:xfrm>
        </p:spPr>
        <p:txBody>
          <a:bodyPr>
            <a:normAutofit lnSpcReduction="10000"/>
          </a:bodyPr>
          <a:lstStyle/>
          <a:p>
            <a:r>
              <a:rPr lang="pt-PT" sz="2400" dirty="0" smtClean="0"/>
              <a:t>Receber dados do servidor.</a:t>
            </a:r>
          </a:p>
          <a:p>
            <a:r>
              <a:rPr lang="pt-PT" sz="2400" dirty="0" smtClean="0"/>
              <a:t>Executar testes.</a:t>
            </a:r>
            <a:endParaRPr lang="pt-PT" sz="2400" dirty="0"/>
          </a:p>
          <a:p>
            <a:r>
              <a:rPr lang="pt-PT" sz="2400" dirty="0"/>
              <a:t>Corrigir  </a:t>
            </a:r>
            <a:r>
              <a:rPr lang="pt-PT" sz="2400" dirty="0" smtClean="0"/>
              <a:t>testes.</a:t>
            </a:r>
            <a:endParaRPr lang="pt-PT" sz="2400" dirty="0"/>
          </a:p>
          <a:p>
            <a:r>
              <a:rPr lang="pt-PT" sz="2400" dirty="0"/>
              <a:t>Verificar os resultados dos testes </a:t>
            </a:r>
            <a:r>
              <a:rPr lang="pt-PT" sz="2400" dirty="0" smtClean="0"/>
              <a:t>corrigidos.</a:t>
            </a:r>
          </a:p>
          <a:p>
            <a:r>
              <a:rPr lang="pt-PT" sz="2400" dirty="0" smtClean="0"/>
              <a:t>Enviar os dados para o servidor.</a:t>
            </a:r>
          </a:p>
          <a:p>
            <a:r>
              <a:rPr lang="pt-PT" sz="2400" dirty="0" smtClean="0"/>
              <a:t>Controlo de acessos. 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" y="1528011"/>
            <a:ext cx="1359570" cy="135957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83" y="4856271"/>
            <a:ext cx="1861075" cy="1861075"/>
          </a:xfrm>
          <a:prstGeom prst="rect">
            <a:avLst/>
          </a:prstGeom>
          <a:effectLst>
            <a:outerShdw blurRad="215900" dist="25400" dir="3180000" sx="108000" sy="108000" algn="tl" rotWithShape="0">
              <a:schemeClr val="tx1">
                <a:alpha val="7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Pagina Inicial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4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Configurações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319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escola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486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881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368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turma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270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aluno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205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</a:t>
            </a:r>
            <a:r>
              <a:rPr lang="pt-PT" sz="4000" dirty="0" smtClean="0"/>
              <a:t>									2/2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3055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Menu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53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a disciplina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296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o tipo de teste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718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Escolher o(s) teste(s)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86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Teste de lista de palavras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1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0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65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Teste texto simples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67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818742" cy="142718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Teste texto em poema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189" y="1141553"/>
            <a:ext cx="6858000" cy="45748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85" y="578626"/>
            <a:ext cx="3598367" cy="575738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231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Teste Multimédia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178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Corrigir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36476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782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818742" cy="176407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</a:t>
            </a:r>
            <a:r>
              <a:rPr lang="pt-PT" sz="4000" dirty="0" smtClean="0"/>
              <a:t>– Corrigir teste poema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189" y="1141553"/>
            <a:ext cx="6858000" cy="45748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85" y="578626"/>
            <a:ext cx="3598366" cy="575738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186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Estudo do estado da arte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9979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Aplicação – Ver os resultados dos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19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" y="2920280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20" y="182976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Momentos do Projeto: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269267"/>
            <a:ext cx="11049000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Quanto do problema já consegue resolver: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O que ficou por </a:t>
            </a:r>
            <a:r>
              <a:rPr lang="pt-PT" sz="4000" dirty="0" smtClean="0"/>
              <a:t>fazer: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Futuros passos</a:t>
            </a:r>
            <a:r>
              <a:rPr lang="pt-PT" sz="4000" dirty="0" smtClean="0"/>
              <a:t>: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Agradecimentos.</a:t>
            </a:r>
            <a:endParaRPr lang="pt-PT" sz="4000" dirty="0"/>
          </a:p>
          <a:p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Discussão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4107957" y="86304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3457720" y="4372055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830704"/>
            <a:ext cx="4513684" cy="45136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" y="3302827"/>
            <a:ext cx="2788075" cy="2788075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1993924" y="928246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4277">
            <a:off x="8805483" y="522817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8369219" y="34135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3" y="1176540"/>
            <a:ext cx="3871364" cy="3871364"/>
          </a:xfrm>
          <a:prstGeom prst="rect">
            <a:avLst/>
          </a:prstGeom>
        </p:spPr>
      </p:pic>
      <p:pic>
        <p:nvPicPr>
          <p:cNvPr id="17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4" y="1702463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1488141"/>
            <a:ext cx="9548491" cy="4526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com recurso às novas tecnologias torna a aprendizagem mais interessante sobretudo para os mais jovens, que regra geral se sentem mais atraídos por este tipo de conteúdos do que pelos formatos tradicionais.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Este é um paradigma que promove a </a:t>
            </a:r>
            <a:r>
              <a:rPr lang="pt-PT" sz="2400" dirty="0" err="1" smtClean="0"/>
              <a:t>automotivação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Aos poucos os produtos digitais irão substituir os manuais escolares tradicionais.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8219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259106"/>
            <a:ext cx="9548491" cy="3787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</a:t>
            </a:r>
            <a:r>
              <a:rPr lang="pt-PT" sz="2400" dirty="0"/>
              <a:t>T</a:t>
            </a:r>
            <a:r>
              <a:rPr lang="pt-PT" sz="2400" dirty="0" smtClean="0"/>
              <a:t>ablet pela sua portabilidade torna-se uma ferramenta imprescindível neste processo.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“Aprender a Brincar” </a:t>
            </a:r>
            <a:endParaRPr lang="pt-PT" sz="2400" dirty="0"/>
          </a:p>
          <a:p>
            <a:pPr lvl="0"/>
            <a:endParaRPr lang="pt-PT" sz="2400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0227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555582" y="1576625"/>
            <a:ext cx="5754209" cy="206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de leitura</a:t>
            </a:r>
          </a:p>
          <a:p>
            <a:pPr lvl="2"/>
            <a:r>
              <a:rPr lang="pt-PT" sz="2400" dirty="0" smtClean="0"/>
              <a:t>Texto simples</a:t>
            </a:r>
          </a:p>
          <a:p>
            <a:pPr lvl="2"/>
            <a:r>
              <a:rPr lang="pt-PT" sz="2400" dirty="0" smtClean="0"/>
              <a:t>Texto Poema</a:t>
            </a:r>
          </a:p>
          <a:p>
            <a:pPr lvl="2"/>
            <a:r>
              <a:rPr lang="pt-PT" sz="2400" dirty="0" smtClean="0"/>
              <a:t>Lista de Palavras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555582" y="3856193"/>
            <a:ext cx="6387415" cy="25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/>
              <a:t>Testes Multimédia</a:t>
            </a:r>
          </a:p>
          <a:p>
            <a:pPr lvl="1"/>
            <a:r>
              <a:rPr lang="pt-PT" sz="2400" dirty="0"/>
              <a:t>Interpretação através de: 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 smtClean="0"/>
              <a:t>Textos</a:t>
            </a:r>
          </a:p>
          <a:p>
            <a:pPr lvl="2"/>
            <a:r>
              <a:rPr lang="pt-PT" sz="2400" dirty="0" smtClean="0"/>
              <a:t>Textos &amp; Imagens</a:t>
            </a:r>
            <a:endParaRPr lang="pt-PT" sz="2400" dirty="0"/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</a:t>
            </a:r>
            <a:r>
              <a:rPr lang="pt-PT" sz="4000" dirty="0" smtClean="0"/>
              <a:t>				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2072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</a:t>
            </a:r>
            <a:r>
              <a:rPr lang="pt-PT" sz="4000" dirty="0" smtClean="0"/>
              <a:t>					2/3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</a:t>
            </a: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349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2039</TotalTime>
  <Words>1720</Words>
  <Application>Microsoft Office PowerPoint</Application>
  <PresentationFormat>Personalizados</PresentationFormat>
  <Paragraphs>221</Paragraphs>
  <Slides>56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56</vt:i4>
      </vt:variant>
    </vt:vector>
  </HeadingPairs>
  <TitlesOfParts>
    <vt:vector size="57" baseType="lpstr">
      <vt:lpstr>Facet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139</cp:revision>
  <dcterms:created xsi:type="dcterms:W3CDTF">2014-03-21T17:38:07Z</dcterms:created>
  <dcterms:modified xsi:type="dcterms:W3CDTF">2014-06-17T04:17:30Z</dcterms:modified>
</cp:coreProperties>
</file>